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4630400" cy="8229600"/>
  <p:notesSz cx="8229600" cy="14630400"/>
  <p:embeddedFontLst>
    <p:embeddedFont>
      <p:font typeface="Noto Sans TC" panose="020B0604020202020204" charset="-128"/>
      <p:regular r:id="rId26"/>
    </p:embeddedFont>
    <p:embeddedFont>
      <p:font typeface="Inter" panose="020B0604020202020204" charset="0"/>
      <p:regular r:id="rId27"/>
    </p:embeddedFont>
    <p:embeddedFont>
      <p:font typeface="Sora Medium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69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3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 Captioning Model: Bridging Vision and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our image captioning model that bridges computer vision and natural language processing. We'll cover key benefits, technical strengths, applications, and future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9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Vocabulary Building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8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Tokenizer Creation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4620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Keras tokenizer to create word index from cleaned captions.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70358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 Saving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514624" y="55129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 tokenizer using pickle for consistent reuse.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63978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Data Generator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batches of image features and partial sequences.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2683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37863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Produces next word predictions as targets for training.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7576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Sequence Handling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8312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padding and truncation to max sequence length.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00194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0471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Path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→ Dense layer → Dropout for regularization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20471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Path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sequences → Embedding → LSTM → Dropout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20471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Fusion &amp; Output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paths via Add() → Dense → Softmax over vocabulary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667"/>
            <a:ext cx="63168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and Inference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048941" y="2417088"/>
            <a:ext cx="30480" cy="447984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5699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170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347" y="244899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183011" y="24949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183011" y="300311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generator-based batches, Adam optimizer, sparse categorical loss.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2245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182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347" y="421445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183011" y="4260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Inference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183011" y="476857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captions word-by-word until end token or max length.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18791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9480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347" y="597991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183011" y="60258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Quality Boost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183011" y="653403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repetitive words to improve caption readability.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13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Graphical User Interface (GUI)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33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2760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Upload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513576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upload any image for captioning.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33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2760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Caption Display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893493" y="513576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generated caption alongside the image.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33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2760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Aesthetic Design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06795" y="513576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Blurred background enhances visual appeal.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15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8171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Character-Level Neural Machine Translation Using Seq2Seq LSTM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31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the design and implementation of a character-level neural machine translation system based on sequence-to-sequence learning with Long Short-Term Memory (LSTM) networks in Keras. The model translates sentences from a source language like English to a target language such as Arabic. We explore data processing, model architecture, training strategies, and inference methodology essential for efficient and accurate translation.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415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Pipeline and Character-Level Preprocessing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591901" y="34709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Structure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591901" y="406979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consists of sentence pairs separated by a tab character. Each line contains a source sentence and its corresponding target translated sentence. An optional third field is ignored. A total of 10,000 sample sentence pairs are used to control computational complexity.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34709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 Steps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86170" y="4069794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Lines are split into source and target text. Target sentences are annotated with start-of-sequence (\\t) and end-of-sequence (\\n) tokens. Unique characters from both texts form the vocabularies. Each character is indexed for numerical conversion, facilitating one-hot encoding. Sequences are padded to uniform length to accommodate batch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778" y="576977"/>
            <a:ext cx="7675245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Character-Level Modeling Advantages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20778" y="2268498"/>
            <a:ext cx="3732728" cy="3262908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186" y="2485906"/>
            <a:ext cx="313265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Vocabulary Size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8186" y="2955965"/>
            <a:ext cx="3297912" cy="201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Modeling at the character level lowers the vocabulary size drastically compared to word-level models, making training on limited data more feasible and computationally efficient.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294" y="2268498"/>
            <a:ext cx="3732728" cy="3262908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0702" y="2485906"/>
            <a:ext cx="3297912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Rare or Out-of-Vocabulary Words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0702" y="3300174"/>
            <a:ext cx="3297912" cy="201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Character-level approaches effectively deal with rare, unseen, or misspelled words by breaking them into basic units, ensuring better generalization on novel inputs.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0778" y="5741194"/>
            <a:ext cx="7675245" cy="1911787"/>
          </a:xfrm>
          <a:prstGeom prst="roundRect">
            <a:avLst>
              <a:gd name="adj" fmla="val 46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8186" y="5958602"/>
            <a:ext cx="304454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Simplified Tokenization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8186" y="6428661"/>
            <a:ext cx="7240429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complex tokenization schemes necessary for word-level processing, enabling uniform treatment of languages with varying morphology or script characteristics.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8318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Architecture: Encoder and Decoder 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591901" y="38338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591901" y="443269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one-hot encoded input character sequences using an LSTM layer. It outputs two internal state vectors: hidden state and cell state, which summarize input context for the decoder.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38338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Decoder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86170" y="443269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Initialized with encoder states, the decoder LSTM outputs one character at a time. A dense softmax layer predicts the next output character probabilistically. This sequential character generation enables flexible sentence translation.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509367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Benefits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5453" y="452092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7" y="4561880"/>
            <a:ext cx="328017" cy="410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6256" y="4596051"/>
            <a:ext cx="414956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Bridging Vision and Language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76256" y="506896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"understands" visual content via pretrained CNNs and translates it into coherent text descriptions.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451884" y="452092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858" y="4561880"/>
            <a:ext cx="328017" cy="4100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2687" y="4596051"/>
            <a:ext cx="383381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Transfer Learning Efficiency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162687" y="506896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pretrained image models to extract features. Saves computational resources.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5453" y="620625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27" y="6247209"/>
            <a:ext cx="328017" cy="4100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76256" y="6281380"/>
            <a:ext cx="3133725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Contextual Awareness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76256" y="675429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Bidirectional LSTMs and attention layers focus on relevant image parts while generating captions.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451884" y="6206252"/>
            <a:ext cx="492085" cy="49208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858" y="6247209"/>
            <a:ext cx="328017" cy="41005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2687" y="628138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8162687" y="6754297"/>
            <a:ext cx="5702260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batch processing for handling large datasets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10351770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Strategies and Teacher Forcing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4023" y="4315658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54110" y="4389715"/>
            <a:ext cx="2827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Teacher Forcing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54110" y="4872276"/>
            <a:ext cx="3494484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During training, the decoder receives the actual previous target character rather than its own prediction. This accelerates learning and stabilizes training by providing a ground truth context for every step.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217914" y="4315658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18002" y="4389715"/>
            <a:ext cx="349448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Optimization and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18002" y="5225653"/>
            <a:ext cx="3494484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uses RMSprop optimizer with categorical crossentropy loss. Training spans 100 epochs, batch size 64, and applies 20% validation split to monitor performance on unseen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81805" y="4315658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1893" y="4389715"/>
            <a:ext cx="2827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Persistence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1893" y="4872276"/>
            <a:ext cx="3494484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Upon completion, the trained model is saved in Keras format to facilitate later inference and deployment without retraining.</a:t>
            </a:r>
            <a:endParaRPr lang="en-US" sz="16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746760"/>
            <a:ext cx="7669530" cy="1382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Inference and Greedy Decoding Process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" y="2444948"/>
            <a:ext cx="1053108" cy="156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6216" y="2655570"/>
            <a:ext cx="276463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Encoder Model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06216" y="3127415"/>
            <a:ext cx="630054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Encodes input sentence into internal states representing context vectors.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" y="4011930"/>
            <a:ext cx="1053108" cy="156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6216" y="4222552"/>
            <a:ext cx="278749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Decoder Initialization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06216" y="4694396"/>
            <a:ext cx="630054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encoder states to set initial decoder state before generating output sequence.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5" y="5578912"/>
            <a:ext cx="1053108" cy="19039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6216" y="5789533"/>
            <a:ext cx="4493657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Character-by-Character Generation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06216" y="6261378"/>
            <a:ext cx="630054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decoder predicts the next character with the highest probability (greedy decoding), feeding predictions back as input for subsequent steps until end-of-sequence token.</a:t>
            </a:r>
            <a:endParaRPr lang="en-US" sz="16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742712"/>
            <a:ext cx="7677150" cy="1375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and Qualitative Assessment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33425" y="2432209"/>
            <a:ext cx="157163" cy="1475303"/>
          </a:xfrm>
          <a:prstGeom prst="roundRect">
            <a:avLst>
              <a:gd name="adj" fmla="val 560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04913" y="2432209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Generation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04913" y="2901672"/>
            <a:ext cx="7205663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input sentences from the training data are used to generate translations, allowing performance observation on both seen and slightly varied inputs.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47750" y="4117062"/>
            <a:ext cx="157163" cy="1475303"/>
          </a:xfrm>
          <a:prstGeom prst="roundRect">
            <a:avLst>
              <a:gd name="adj" fmla="val 560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9238" y="4117062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Qualitative Analysis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19238" y="4586526"/>
            <a:ext cx="689133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Translation outputs are examined against source sentences for linguistic accuracy, fluency, and preservation of meaning, measuring the model’s practical applicability.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362075" y="5801916"/>
            <a:ext cx="157163" cy="1475303"/>
          </a:xfrm>
          <a:prstGeom prst="roundRect">
            <a:avLst>
              <a:gd name="adj" fmla="val 560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33563" y="5801916"/>
            <a:ext cx="3109079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and Limitations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833563" y="6271379"/>
            <a:ext cx="6577013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character-level modeling excels in fine-grained control, some challenges remain in capturing long-range dependencies and contextual nuances in complex sentence structures.</a:t>
            </a:r>
            <a:endParaRPr lang="en-US" sz="16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2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90" y="2651165"/>
            <a:ext cx="7182683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Summary and Workflow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8290" y="3568898"/>
            <a:ext cx="4297442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1616273" y="4359473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Workflow Steps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08290" y="4748808"/>
            <a:ext cx="4297442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Load and preprocess parallel character-level data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8290" y="5365790"/>
            <a:ext cx="42974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Convert to one-hot encoded tensors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8290" y="5704642"/>
            <a:ext cx="42974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Define encoder-decoder with LSTM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08290" y="6043493"/>
            <a:ext cx="42974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Train with teacher forcing over 100 epochs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8290" y="6382345"/>
            <a:ext cx="42974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 Save trained model to disk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08290" y="6721197"/>
            <a:ext cx="429744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 Perform inference with greedy decoding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166360" y="3568898"/>
            <a:ext cx="4297561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</a:t>
            </a:r>
            <a:endParaRPr lang="en-US" sz="4500" dirty="0"/>
          </a:p>
        </p:txBody>
      </p:sp>
      <p:sp>
        <p:nvSpPr>
          <p:cNvPr id="13" name="Text 10"/>
          <p:cNvSpPr/>
          <p:nvPr/>
        </p:nvSpPr>
        <p:spPr>
          <a:xfrm>
            <a:off x="6174462" y="4359473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Epochs for Training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166360" y="4748808"/>
            <a:ext cx="4297561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training allows the model to learn complex character sequence mappings for accurate translation.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724549" y="3568898"/>
            <a:ext cx="4297561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10000</a:t>
            </a:r>
            <a:endParaRPr lang="en-US" sz="4500" dirty="0"/>
          </a:p>
        </p:txBody>
      </p:sp>
      <p:sp>
        <p:nvSpPr>
          <p:cNvPr id="16" name="Text 13"/>
          <p:cNvSpPr/>
          <p:nvPr/>
        </p:nvSpPr>
        <p:spPr>
          <a:xfrm>
            <a:off x="10732651" y="4359473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Samples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24549" y="4748808"/>
            <a:ext cx="429756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sample size balances computational feasibility and model robustness.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8290" y="7194828"/>
            <a:ext cx="1341381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approach demonstrates how character-level seq2seq models can effectively translate languages by leveraging detailed sequence modeling, optimized training techniques, and modular inference architecture.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5327213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Strengths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70" y="2724864"/>
            <a:ext cx="295275" cy="369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9203" y="2364343"/>
            <a:ext cx="267140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Hybrid Architecture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049203" y="2818448"/>
            <a:ext cx="535876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CNN image encoder + LSTM text decoder with attention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275625"/>
            </a:avLst>
          </a:prstGeom>
          <a:solidFill>
            <a:srgbClr val="3F3F4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270" y="3837146"/>
            <a:ext cx="295275" cy="3690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34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Training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863471" y="4080748"/>
            <a:ext cx="734675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Callbacks prevent overfitting; Adam optimizer balances speed and accuracy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275625"/>
            </a:avLst>
          </a:prstGeom>
          <a:solidFill>
            <a:srgbClr val="3F3F4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270" y="5099447"/>
            <a:ext cx="295275" cy="3690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7739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 Preprocessing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677739" y="5343049"/>
            <a:ext cx="662118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Tokenization and padding standardize captions for batch processing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275625"/>
            </a:avLst>
          </a:prstGeom>
          <a:solidFill>
            <a:srgbClr val="3F3F4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7389" y="6361748"/>
            <a:ext cx="295275" cy="36909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2127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Storage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492127" y="6605349"/>
            <a:ext cx="55158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Saves extracted features and tokenizers for fast inference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2478"/>
            <a:ext cx="685073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Applications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2714" y="1780342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80599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0599" y="2469475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alt-text for images, aiding visually impaired users.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2714" y="3253978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80599" y="34718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Content Creation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0599" y="3943112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Automatically tag/caption social media posts or e-commerce products.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714" y="4727615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0599" y="4945499"/>
            <a:ext cx="286011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Optimization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0599" y="5416748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Improves image searchability using descriptive captions.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2714" y="6201251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80599" y="6419136"/>
            <a:ext cx="279308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Education/Research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0599" y="6890385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study cross-modal (vision-language) AI understanding.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01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Improvements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Beam Search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Replace greedy decoding for more diverse captions.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Transformer Models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ViT + GPT architectures for better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3314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Attention 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 which image regions influenced specific words.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98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Extend to generate captions in Arabic, Spanish, etc.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5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Captioning System Overview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key components of an advanced image captioning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You'll learn about data processing, model design, training, inference, and GUI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68758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Feature Extraction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9858494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Pretrained Model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9858494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InceptionV3 pretrained on ImageNet without final classification layer.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19355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Vector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19355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2048-dimensional vectors from the penultimate layer.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21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Caching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8021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saved for reuse to speed up training cycles.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278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Preprocessing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Caption Loading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58232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captions to image IDs for alignment.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73008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Lowercase, remove punctuation, tokenize with RegexpTokenizer.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Sequence Tokens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15111" y="58232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implicit startseq and endseq tokens to each caption.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1232</Words>
  <Application>Microsoft Office PowerPoint</Application>
  <PresentationFormat>Custom</PresentationFormat>
  <Paragraphs>171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Petrona Bold</vt:lpstr>
      <vt:lpstr>Sora Medium</vt:lpstr>
      <vt:lpstr>Inter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Mariam Nakhla Ageeb Nakhla</cp:lastModifiedBy>
  <cp:revision>2</cp:revision>
  <dcterms:created xsi:type="dcterms:W3CDTF">2025-05-04T23:01:15Z</dcterms:created>
  <dcterms:modified xsi:type="dcterms:W3CDTF">2025-05-04T23:04:42Z</dcterms:modified>
</cp:coreProperties>
</file>